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5" r:id="rId1"/>
  </p:sldMasterIdLst>
  <p:notesMasterIdLst>
    <p:notesMasterId r:id="rId19"/>
  </p:notesMasterIdLst>
  <p:sldIdLst>
    <p:sldId id="795" r:id="rId2"/>
    <p:sldId id="840" r:id="rId3"/>
    <p:sldId id="841" r:id="rId4"/>
    <p:sldId id="257" r:id="rId5"/>
    <p:sldId id="813" r:id="rId6"/>
    <p:sldId id="275" r:id="rId7"/>
    <p:sldId id="821" r:id="rId8"/>
    <p:sldId id="264" r:id="rId9"/>
    <p:sldId id="736" r:id="rId10"/>
    <p:sldId id="823" r:id="rId11"/>
    <p:sldId id="825" r:id="rId12"/>
    <p:sldId id="265" r:id="rId13"/>
    <p:sldId id="842" r:id="rId14"/>
    <p:sldId id="277" r:id="rId15"/>
    <p:sldId id="828" r:id="rId16"/>
    <p:sldId id="836" r:id="rId17"/>
    <p:sldId id="839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8" autoAdjust="0"/>
  </p:normalViewPr>
  <p:slideViewPr>
    <p:cSldViewPr>
      <p:cViewPr varScale="1">
        <p:scale>
          <a:sx n="92" d="100"/>
          <a:sy n="9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3B8E-0B8F-481A-ACAE-044A8201D6A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EECD5-B277-4965-A9AE-8FDBA167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6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EECD5-B277-4965-A9AE-8FDBA1676D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9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EECD5-B277-4965-A9AE-8FDBA1676DB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9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9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58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85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2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4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0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4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7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6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6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2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sovet.su/fgos/6025_formy_i_metody_obuchenia_po_fgo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edsoo.ru/educational-programs" TargetMode="External"/><Relationship Id="rId2" Type="http://schemas.openxmlformats.org/officeDocument/2006/relationships/hyperlink" Target="https://fgosreestr.edsoo.ru/educational-program/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gosreestr.edsoo.ru/extra-work-programs" TargetMode="External"/><Relationship Id="rId4" Type="http://schemas.openxmlformats.org/officeDocument/2006/relationships/hyperlink" Target="https://fgosreestr.edsoo.ru/working-program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2024/12/28/metodicheskie-rekomendaczii-oczenivanie-metapredmetnyh-dostizhenij-mladshego-shkolnika-osobennosti-tekushhego-kontrolya-2024-g/" TargetMode="External"/><Relationship Id="rId2" Type="http://schemas.openxmlformats.org/officeDocument/2006/relationships/hyperlink" Target="https://edsoo.ru/2025/08/18/metodicheskie-rekomendaczii-po-organizaczii-proczessa-obucheniya-v-pervom-klasse-v-adaptaczionnyj-period-sentyabr-oktyabr-2025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2024/07/22/metodicheskie-rekomendaczii-sistema-oczenki-predmetnyh-rezultatov-obucheniya-v-nachalnoj-shkole-russkij-yazyk-literaturnoe-chtenie-matematika-okruzhayushhij-mir-2023-g-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0B509-B192-C387-192A-17F544C56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3861048"/>
            <a:ext cx="8317523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>Современный урок в начальной школе</a:t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BCBD8F-C34E-0831-5A62-AFE5C245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923193" y="4941168"/>
            <a:ext cx="6961176" cy="1368152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3DB716-5A1B-4633-B4B2-01953086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0"/>
            <a:ext cx="3024335" cy="2852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7B6AD4E-CBAF-406D-8795-D1F26F0A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374441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0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Особенности урока в рамках деятельного подхода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65488"/>
          <a:ext cx="9144000" cy="572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3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3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Элементы сравнения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Традиционный урок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Урок в режиме деятельности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Формулировка темы урока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Учитель сообщает учащимся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Формулируют сами учащиеся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2431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j-lt"/>
                      </a:endParaRPr>
                    </a:p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Постановка целей и задач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Учитель формулирует и сообщает учащимся,</a:t>
                      </a:r>
                      <a:r>
                        <a:rPr lang="ru-RU" sz="1800" baseline="0" dirty="0">
                          <a:latin typeface="+mj-lt"/>
                        </a:rPr>
                        <a:t> чему должны научиться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Формулируют</a:t>
                      </a:r>
                      <a:r>
                        <a:rPr lang="ru-RU" sz="1800" baseline="0" dirty="0">
                          <a:latin typeface="+mj-lt"/>
                        </a:rPr>
                        <a:t> сами учащиеся, определяют границы знания и незнания 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431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j-lt"/>
                      </a:endParaRPr>
                    </a:p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Планирование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Учитель сообщает учащимся</a:t>
                      </a:r>
                      <a:r>
                        <a:rPr lang="ru-RU" sz="1800" baseline="0" dirty="0">
                          <a:latin typeface="+mj-lt"/>
                        </a:rPr>
                        <a:t> какую работу они должны выполнить, чтобы достичь цель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Планирование учащимися способов</a:t>
                      </a:r>
                      <a:r>
                        <a:rPr lang="ru-RU" sz="1800" baseline="0" dirty="0">
                          <a:latin typeface="+mj-lt"/>
                        </a:rPr>
                        <a:t> достижения цели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929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j-lt"/>
                      </a:endParaRPr>
                    </a:p>
                    <a:p>
                      <a:pPr algn="ctr"/>
                      <a:endParaRPr lang="ru-RU" sz="1800" dirty="0">
                        <a:latin typeface="+mj-lt"/>
                      </a:endParaRPr>
                    </a:p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Практическая деятельность учащихся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Под руководством</a:t>
                      </a:r>
                      <a:r>
                        <a:rPr lang="ru-RU" sz="1800" baseline="0" dirty="0">
                          <a:latin typeface="+mj-lt"/>
                        </a:rPr>
                        <a:t> учителя учащиеся выполняют ряд практических задач (чаще применяется фронтальная  форма организации деятельности)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Учащиеся осуществляют учебные</a:t>
                      </a:r>
                      <a:r>
                        <a:rPr lang="ru-RU" sz="1800" baseline="0" dirty="0">
                          <a:latin typeface="+mj-lt"/>
                        </a:rPr>
                        <a:t> действия по намеченному плану(применяется групповая и индивидуальная форма организации деятельности)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48664"/>
          <a:ext cx="9144000" cy="740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3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7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Элементы сравнения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Традиционный урок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Урок в режиме деятельности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890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Осуществление контроля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Учитель осуществляет контроль за выполнением практической работы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Учащиеся осуществляют контроль( применение формы самоконтроля, взаимоконтроля по предложенному эталону)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90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Осуществление коррекции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Учитель в ходе</a:t>
                      </a:r>
                      <a:r>
                        <a:rPr lang="ru-RU" sz="1800" baseline="0" dirty="0">
                          <a:latin typeface="+mj-lt"/>
                        </a:rPr>
                        <a:t> выполнения и по итогам выполненной работы учащихся осуществляет коррекцию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Учащиеся формулируют</a:t>
                      </a:r>
                      <a:r>
                        <a:rPr lang="ru-RU" sz="1800" baseline="0" dirty="0">
                          <a:latin typeface="+mj-lt"/>
                        </a:rPr>
                        <a:t> </a:t>
                      </a:r>
                      <a:r>
                        <a:rPr lang="ru-RU" sz="1800" dirty="0">
                          <a:latin typeface="+mj-lt"/>
                        </a:rPr>
                        <a:t>затруднения и осуществляют</a:t>
                      </a:r>
                      <a:r>
                        <a:rPr lang="ru-RU" sz="1800" baseline="0" dirty="0">
                          <a:latin typeface="+mj-lt"/>
                        </a:rPr>
                        <a:t>  коррекцию самостоятельно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250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Оценивание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Учитель оценивает</a:t>
                      </a:r>
                      <a:r>
                        <a:rPr lang="ru-RU" sz="1800" baseline="0" dirty="0">
                          <a:latin typeface="+mj-lt"/>
                        </a:rPr>
                        <a:t> работу на уроке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j-lt"/>
                        </a:rPr>
                        <a:t>Учащиеся участвуют</a:t>
                      </a:r>
                      <a:r>
                        <a:rPr lang="ru-RU" sz="1800" baseline="0" dirty="0">
                          <a:latin typeface="+mj-lt"/>
                        </a:rPr>
                        <a:t> в оценочной деятельности по ее результату(самооценивание, результат деятельности товарищей)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71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Итог урока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Учитель выясняет</a:t>
                      </a:r>
                      <a:r>
                        <a:rPr lang="ru-RU" sz="1800" baseline="0" dirty="0">
                          <a:latin typeface="+mj-lt"/>
                        </a:rPr>
                        <a:t> у учащихся что они запомнили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Проводится рефлексия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890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Домашнее задание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Учитель объявляет и комментирует (чаще задание – одно для всех) 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Учащиеся могут выбрать задания</a:t>
                      </a:r>
                      <a:r>
                        <a:rPr lang="ru-RU" sz="1800" baseline="0" dirty="0">
                          <a:latin typeface="+mj-lt"/>
                        </a:rPr>
                        <a:t> предложенные учителем с учетом индивидуальных возможностей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62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CBACFA8E-57BE-4D4F-AB2F-A5C97DE2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832648"/>
          </a:xfrm>
        </p:spPr>
        <p:txBody>
          <a:bodyPr rtlCol="0"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  ПРИ  ПРОЕКТИРОВАНИИ УРОКА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5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ребёнок придёт на урок?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(результаты для ребёнка – личностные, метапредметные, предметные)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ребёнок будет делать на уроке, чтобы достичь этих результатов?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(виды деятельности, учебные задачи, форма учебного занятия)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я организую деятельность ребёнка, чтобы он достиг результатов?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(образовательные технологии, методические приёмы, система учебных задач)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мы  (учитель и ребёнок) узнаем, что результаты достигнуты?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(методические приемы, материалы для выявления и оценки результатов, рефлексии).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0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3F39DB3-2DB6-427F-A8AE-2C8A5E732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02613"/>
              </p:ext>
            </p:extLst>
          </p:nvPr>
        </p:nvGraphicFramePr>
        <p:xfrm>
          <a:off x="467544" y="260649"/>
          <a:ext cx="8352928" cy="5802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1170250919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415898855"/>
                    </a:ext>
                  </a:extLst>
                </a:gridCol>
              </a:tblGrid>
              <a:tr h="52087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Технологическая карта урока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Конспект урока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2963387665"/>
                  </a:ext>
                </a:extLst>
              </a:tr>
              <a:tr h="214139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Позволяет демонстрировать системно-деятельностный подход в ходе проведения урока, поскольку содержит описание деятельности всех участников учебного процесса при выполнении каждого действия, указывает характер взаимодействия между учителем и учениками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Имеет вид сценария, который включает в основном описание слов и действий учителя.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1311009572"/>
                  </a:ext>
                </a:extLst>
              </a:tr>
              <a:tr h="140348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Включает характеристику деятельности обучающихся с указанием УУД, формируемых в процесса каждого учебного действия.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Содержит указание и описание основных </a:t>
                      </a:r>
                      <a:r>
                        <a:rPr lang="ru-RU" sz="1800" u="sng" dirty="0">
                          <a:effectLst/>
                          <a:hlinkClick r:id="rId2"/>
                        </a:rPr>
                        <a:t>форм и методов, используемых на уроке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2884498571"/>
                  </a:ext>
                </a:extLst>
              </a:tr>
              <a:tr h="173626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Помогает осознавать планируемые результаты каждого вида деятельности и контролировать этот процесс.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Указываются только общие цели всего урока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408867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5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01EE553-7A1A-7361-E3CF-09ED48AC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1520" y="188640"/>
            <a:ext cx="8352928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37278"/>
            <a:ext cx="6347713" cy="8475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ИЗУЧЕНИЯ НОВОГО МАТЕРИАЛА   УРОК «ОТКРЫТИЯ» НОВОГО ЗНАНИЯ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90080"/>
              </p:ext>
            </p:extLst>
          </p:nvPr>
        </p:nvGraphicFramePr>
        <p:xfrm>
          <a:off x="755576" y="1916831"/>
          <a:ext cx="6696744" cy="459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166754518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1896653572"/>
                    </a:ext>
                  </a:extLst>
                </a:gridCol>
              </a:tblGrid>
              <a:tr h="1724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 условия  для   знакомства учащихся    с   новым     понятием,  правилом, способом действия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669751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473386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Знать  новое   понятие,   правило,  способ действия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2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9095D3-AB67-41C6-8019-5BB19B546D3C}"/>
              </a:ext>
            </a:extLst>
          </p:cNvPr>
          <p:cNvSpPr txBox="1"/>
          <p:nvPr/>
        </p:nvSpPr>
        <p:spPr>
          <a:xfrm>
            <a:off x="4139952" y="340418"/>
            <a:ext cx="453650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F3232"/>
                </a:solidFill>
                <a:effectLst/>
                <a:latin typeface="PT Sans" panose="020B0503020203020204" pitchFamily="34" charset="-52"/>
              </a:rPr>
              <a:t>Валентин Берестов. Уроки</a:t>
            </a:r>
            <a:endParaRPr lang="ru-RU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Учил уроки. Повторял уроки.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Уроки сделав, на уроки мчал.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Как слушал я уроки на уроке!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Как у доски уроки отвечал!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 заслужив укоры иль упреки,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Я тут же извлекал из них уроки.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За педагогом следовал я взглядом.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Меня не отвлекало ничего.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 кто тогда сидел за партой рядом,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Пусть он простит, не слышал я его.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Ученье... Человеком правят страсти,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 я у этой страсти был во власти.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В любом из нас сидит школяр-невольник,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Боящийся, что вызовут к доске.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В любом из нас живет веселый школьник,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Чертящий теоремы на песке.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За школьный дух без примеси школярства,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Как за коня, готов отдать полцарства.</a:t>
            </a:r>
            <a:r>
              <a:rPr lang="ru-RU" dirty="0"/>
              <a:t/>
            </a:r>
            <a:br>
              <a:rPr lang="ru-RU" dirty="0"/>
            </a:br>
            <a:endParaRPr lang="ru-RU" b="1" i="0" dirty="0">
              <a:solidFill>
                <a:srgbClr val="FF3232"/>
              </a:solidFill>
              <a:effectLst/>
              <a:latin typeface="PT Sans" panose="020B0503020203020204" pitchFamily="34" charset="-52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D9130C-4CBB-43E5-A2C9-FE10B5FDB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54599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5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Учителя, как местные светочи науки, должны стоять на полной высоте современных знаний в своей специальности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Д.И. Менделеев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352" y="4437112"/>
            <a:ext cx="6347715" cy="1570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04826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4C47F-FFD0-4588-A8C0-5C75A91D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ФГОС РЕЕСТР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0A6317-6B80-4B8D-A809-7119003F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https://fgosreestr.edsoo.ru/federal-standards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Федеральная образовательная программа начального общего образования (ред. от 10.11.2025)</a:t>
            </a:r>
            <a:endParaRPr lang="ru-RU" b="1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https://fgosreestr.edsoo.ru/educational-programs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ФЕДЕРАЛЬНЫЕ РАБОЧИЕ ПРОГРАММЫ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https://fgosreestr.edsoo.ru/working-programs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ВНЕУРОЧНОЙ ДЕЯТЕЛЬНОСТИ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https://fgosreestr.edsoo.ru/extra-work-programs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7A1D90-090F-470D-976A-AF7C39EED58A}"/>
              </a:ext>
            </a:extLst>
          </p:cNvPr>
          <p:cNvSpPr txBox="1"/>
          <p:nvPr/>
        </p:nvSpPr>
        <p:spPr>
          <a:xfrm>
            <a:off x="2286000" y="31058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2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0F725-A3FE-4473-8351-36CB0956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Единое содержание общего образования</a:t>
            </a:r>
            <a:br>
              <a:rPr lang="ru-RU" sz="2000" dirty="0"/>
            </a:br>
            <a:r>
              <a:rPr lang="ru-RU" sz="2000" dirty="0"/>
              <a:t>Методические рекомендации</a:t>
            </a:r>
            <a:br>
              <a:rPr lang="ru-RU" sz="2000" dirty="0"/>
            </a:br>
            <a:r>
              <a:rPr lang="ru-RU" sz="2000" dirty="0"/>
              <a:t>Начальная школа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A01959-EDED-420A-A948-9A0C1520D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Inter"/>
              </a:rPr>
              <a:t>Информационно-методическое письмо об особенностях преподавания учебных предметов на уровне начального общего образования в 2025/2026 учебном году</a:t>
            </a:r>
          </a:p>
          <a:p>
            <a:r>
              <a:rPr lang="ru-RU" b="0" i="0" u="none" strike="noStrike" dirty="0">
                <a:solidFill>
                  <a:srgbClr val="963184"/>
                </a:solidFill>
                <a:effectLst/>
                <a:latin typeface="inherit"/>
                <a:hlinkClick r:id="rId2"/>
              </a:rPr>
              <a:t>Методические рекомендации по организации процесса обучения в первом классе в адаптационный период (сентябрь-октябрь) (2025г.)</a:t>
            </a:r>
            <a:endParaRPr lang="ru-RU" b="0" i="0" dirty="0">
              <a:solidFill>
                <a:srgbClr val="363636"/>
              </a:solidFill>
              <a:effectLst/>
              <a:latin typeface="Inter"/>
            </a:endParaRPr>
          </a:p>
          <a:p>
            <a:r>
              <a:rPr lang="ru-RU" b="0" i="0" u="none" strike="noStrike" dirty="0">
                <a:solidFill>
                  <a:srgbClr val="963184"/>
                </a:solidFill>
                <a:effectLst/>
                <a:latin typeface="inherit"/>
                <a:hlinkClick r:id="rId3"/>
              </a:rPr>
              <a:t>Методические рекомендации. Оценивание метапредметных достижений младшего школьника: особенности текущего контроля (2024 г.) </a:t>
            </a:r>
            <a:endParaRPr lang="ru-RU" b="0" i="0" dirty="0">
              <a:solidFill>
                <a:srgbClr val="363636"/>
              </a:solidFill>
              <a:effectLst/>
              <a:latin typeface="Inter"/>
            </a:endParaRPr>
          </a:p>
          <a:p>
            <a:r>
              <a:rPr lang="ru-RU" b="0" i="0" u="none" strike="noStrike" dirty="0">
                <a:solidFill>
                  <a:srgbClr val="963184"/>
                </a:solidFill>
                <a:effectLst/>
                <a:latin typeface="inherit"/>
                <a:hlinkClick r:id="rId4"/>
              </a:rPr>
              <a:t>Методические рекомендации. Система оценки предметных результатов обучения в начальной школе. Русский язык. Литературное чтение. Математика. Окружающий мир (2023 г.) </a:t>
            </a:r>
            <a:endParaRPr lang="ru-RU" b="0" i="0" dirty="0">
              <a:solidFill>
                <a:srgbClr val="363636"/>
              </a:solidFill>
              <a:effectLst/>
              <a:latin typeface="Inte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37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2A98EF-87F4-5FB8-CA3E-DF6647FA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EC43D5-0384-FABE-9089-9DCA430C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556792"/>
            <a:ext cx="8534721" cy="43924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 И.В. Новая дидактика современного урока. – СПб, КАРО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Бойкина М.В., Глаголева Ю.И., Казанцева И.В. Новое качество урока: алгоритм проектирования. – СПб, КАРО.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 И.В. и др. Современная оценка образовательных достижений. – СПб, КАРО.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Бойкина М.В. И др. – Контроль и оценка результатов. – СПб, КАРО</a:t>
            </a:r>
          </a:p>
        </p:txBody>
      </p:sp>
      <p:pic>
        <p:nvPicPr>
          <p:cNvPr id="4" name="Picture 4" descr="http://karo.spb.ru/wa-data/public/shop/products/73/23/12373/images/1924/1924.900.jpg">
            <a:extLst>
              <a:ext uri="{FF2B5EF4-FFF2-40B4-BE49-F238E27FC236}">
                <a16:creationId xmlns:a16="http://schemas.microsoft.com/office/drawing/2014/main" xmlns="" id="{744850BC-76DA-4FEF-8CCB-4AFA52AC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3705538"/>
            <a:ext cx="230425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Современная оценка образовательных достижений учащихся | Книги по введению ФГОС в среднем общем образовании">
            <a:extLst>
              <a:ext uri="{FF2B5EF4-FFF2-40B4-BE49-F238E27FC236}">
                <a16:creationId xmlns:a16="http://schemas.microsoft.com/office/drawing/2014/main" xmlns="" id="{3A0C6A85-FADF-4C1A-BB2A-B010EA5AB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44FCA8-EE99-405A-8CA2-31F51BEA0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3" y="3746540"/>
            <a:ext cx="219475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8CB3CE-2083-E72B-F53D-9331824D86DD}"/>
              </a:ext>
            </a:extLst>
          </p:cNvPr>
          <p:cNvSpPr txBox="1"/>
          <p:nvPr/>
        </p:nvSpPr>
        <p:spPr>
          <a:xfrm>
            <a:off x="107504" y="116632"/>
            <a:ext cx="8447412" cy="303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sz="28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sz="28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является той главной сферой интеллектуальной жизни воспитанников, в которой повседневно происходит духовное обогащение наставника и его питомцев" (В.А. Сухомлинский)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8C260-6067-43D1-8314-2C1D80488755}"/>
              </a:ext>
            </a:extLst>
          </p:cNvPr>
          <p:cNvSpPr txBox="1"/>
          <p:nvPr/>
        </p:nvSpPr>
        <p:spPr>
          <a:xfrm>
            <a:off x="1043608" y="3429000"/>
            <a:ext cx="79928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Современный урок в начальной школе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ориентирован на формирование универсальных учебных действий (УУД) и гармоничное развитие личности ученика. Акцент смещается с простой передачи знаний на формирование УУД и развитие способностей ученика самостоятельно очерчивать учебную проблему, формулировать алгоритм её решения, контролировать процесс и оценивать полученный результат — «научить учиться»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607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3579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A47908-AEA5-6B6C-BEC3-82F6E521A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5536" y="296652"/>
            <a:ext cx="8208911" cy="61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B7B6FBF-49EE-3423-9290-DCCFFC31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1" y="764704"/>
            <a:ext cx="79295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0DB3633-3018-4ADD-9F73-53953122E2F6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1125538"/>
          <a:ext cx="8640960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7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3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КЛАССИФИКАЦИЯ 1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ТРАДИЦИОННЫЙ ПОДХОД</a:t>
                      </a: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КЛАССИФИКАЦИЯ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 Л.Г.ПЕТЕРСОН)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ИЗУЧЕНИЯ НОВОГО МАТЕРИАЛА</a:t>
                      </a: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«ОТКРЫТИЯ» НОВОГО ЗНАНИЯ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СОВЕРШЕНСТВОВАНИЯ ЗНАНИЙ, УМЕНИЙ НАВЫКОВ</a:t>
                      </a:r>
                    </a:p>
                  </a:txBody>
                  <a:tcPr marL="68582" marR="6858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РЕФЛЕКСИИ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ОБОБЩЕНИЯ И СИСТЕМАТИЗАЦИИ ИЗУЧЕННОГО МАТЕРИАЛА</a:t>
                      </a:r>
                    </a:p>
                  </a:txBody>
                  <a:tcPr marL="68582" marR="68582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КОНТРОЛЯ, УЧЕТА И ОЦЕНКИ ЗНАНИЙ, УМЕНИЙ, НАВЫКОВ</a:t>
                      </a: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РАЗВИВАЮЩЕГО КОНТРОЛЯ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ПОСТРОЕНИЯ СИСТЕМЫ ЗНАНИЙ (ОБЩЕМЕТОДОЛОГИЧЕСКОЙ НАПРАВЛЕННОСТИ)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240" name="TextBox 2">
            <a:extLst>
              <a:ext uri="{FF2B5EF4-FFF2-40B4-BE49-F238E27FC236}">
                <a16:creationId xmlns:a16="http://schemas.microsoft.com/office/drawing/2014/main" xmlns="" id="{B92E24EF-507D-4346-A969-370200F1D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20" y="188914"/>
            <a:ext cx="64269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УРОКОВ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(СРАВНИТЕЛЬНАЯ ХАРАКТЕРИСТИКА</a:t>
            </a:r>
            <a:r>
              <a:rPr lang="ru-RU" alt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34833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1175</TotalTime>
  <Words>702</Words>
  <Application>Microsoft Office PowerPoint</Application>
  <PresentationFormat>Экран (4:3)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inherit</vt:lpstr>
      <vt:lpstr>Inter</vt:lpstr>
      <vt:lpstr>PT Sans</vt:lpstr>
      <vt:lpstr>Roboto</vt:lpstr>
      <vt:lpstr>Times New Roman</vt:lpstr>
      <vt:lpstr>Wingdings 3</vt:lpstr>
      <vt:lpstr>Легкий дым</vt:lpstr>
      <vt:lpstr>     Современный урок в начальной школе   </vt:lpstr>
      <vt:lpstr> ФГОС РЕЕСТР</vt:lpstr>
      <vt:lpstr>Единое содержание общего образования Методические рекомендации Начальная школа</vt:lpstr>
      <vt:lpstr>Литература: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урока в рамках деятельного подхода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ИЗУЧЕНИЯ НОВОГО МАТЕРИАЛА   УРОК «ОТКРЫТИЯ» НОВОГО ЗНАНИЯ</vt:lpstr>
      <vt:lpstr>Презентация PowerPoint</vt:lpstr>
      <vt:lpstr>Учителя, как местные светочи науки, должны стоять на полной высоте современных знаний в своей специальности Д.И. Менделеев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анализ урока в соответствии с требованиями ФГОС НОО</dc:title>
  <dc:creator>Глаголева Юлия Игоревна</dc:creator>
  <cp:lastModifiedBy>Gubina G.M.</cp:lastModifiedBy>
  <cp:revision>74</cp:revision>
  <cp:lastPrinted>2024-03-25T06:47:49Z</cp:lastPrinted>
  <dcterms:created xsi:type="dcterms:W3CDTF">2016-03-10T09:00:21Z</dcterms:created>
  <dcterms:modified xsi:type="dcterms:W3CDTF">2026-03-31T06:27:20Z</dcterms:modified>
</cp:coreProperties>
</file>